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59" r:id="rId5"/>
    <p:sldId id="260"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4"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B599BC-C813-476A-A7FF-189467DB1E4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3809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599BC-C813-476A-A7FF-189467DB1E4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325053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599BC-C813-476A-A7FF-189467DB1E4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103847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599BC-C813-476A-A7FF-189467DB1E4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347987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B599BC-C813-476A-A7FF-189467DB1E4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422596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B599BC-C813-476A-A7FF-189467DB1E48}"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177872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599BC-C813-476A-A7FF-189467DB1E48}" type="datetimeFigureOut">
              <a:rPr lang="en-US" smtClean="0"/>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83808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B599BC-C813-476A-A7FF-189467DB1E48}"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337236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599BC-C813-476A-A7FF-189467DB1E48}" type="datetimeFigureOut">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191141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599BC-C813-476A-A7FF-189467DB1E48}"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218840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599BC-C813-476A-A7FF-189467DB1E48}"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BDA2C-F2FB-4209-96AB-BF7764527CF1}" type="slidenum">
              <a:rPr lang="en-US" smtClean="0"/>
              <a:t>‹#›</a:t>
            </a:fld>
            <a:endParaRPr lang="en-US"/>
          </a:p>
        </p:txBody>
      </p:sp>
    </p:spTree>
    <p:extLst>
      <p:ext uri="{BB962C8B-B14F-4D97-AF65-F5344CB8AC3E}">
        <p14:creationId xmlns:p14="http://schemas.microsoft.com/office/powerpoint/2010/main" val="309794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599BC-C813-476A-A7FF-189467DB1E48}" type="datetimeFigureOut">
              <a:rPr lang="en-US" smtClean="0"/>
              <a:t>7/31/2017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BDA2C-F2FB-4209-96AB-BF7764527CF1}" type="slidenum">
              <a:rPr lang="en-US" smtClean="0"/>
              <a:t>‹#›</a:t>
            </a:fld>
            <a:endParaRPr lang="en-US"/>
          </a:p>
        </p:txBody>
      </p:sp>
    </p:spTree>
    <p:extLst>
      <p:ext uri="{BB962C8B-B14F-4D97-AF65-F5344CB8AC3E}">
        <p14:creationId xmlns:p14="http://schemas.microsoft.com/office/powerpoint/2010/main" val="255994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bahoopsonline.com/Articles/History1.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britannica.com/sports/basketbal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ritannica.com/sports/basketbal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sports/basketbal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fhs.org/articles/the-original-rules-of-basketball-how-little-they-have-changed/"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embed/ESViBLNs_y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9144305">
            <a:off x="-2124528" y="3282424"/>
            <a:ext cx="10515600" cy="1325563"/>
          </a:xfrm>
        </p:spPr>
        <p:txBody>
          <a:bodyPr>
            <a:normAutofit fontScale="90000"/>
          </a:bodyPr>
          <a:lstStyle/>
          <a:p>
            <a:pPr algn="ctr"/>
            <a:r>
              <a:rPr lang="en-US" sz="15300" b="1" dirty="0">
                <a:effectLst>
                  <a:outerShdw blurRad="38100" dist="38100" dir="2700000" algn="tl">
                    <a:srgbClr val="000000">
                      <a:alpha val="43137"/>
                    </a:srgbClr>
                  </a:outerShdw>
                </a:effectLst>
              </a:rPr>
              <a:t>Basketball</a:t>
            </a:r>
            <a:r>
              <a:rPr lang="en-US" sz="8800" b="1" dirty="0"/>
              <a:t> </a:t>
            </a:r>
          </a:p>
        </p:txBody>
      </p:sp>
    </p:spTree>
    <p:extLst>
      <p:ext uri="{BB962C8B-B14F-4D97-AF65-F5344CB8AC3E}">
        <p14:creationId xmlns:p14="http://schemas.microsoft.com/office/powerpoint/2010/main" val="136444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5000" t="4000" r="15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effectLst>
                  <a:outerShdw blurRad="38100" dist="38100" dir="2700000" algn="tl">
                    <a:srgbClr val="000000">
                      <a:alpha val="43137"/>
                    </a:srgbClr>
                  </a:outerShdw>
                </a:effectLst>
              </a:rPr>
              <a:t>Keep Your Heads On!</a:t>
            </a:r>
          </a:p>
        </p:txBody>
      </p:sp>
      <p:sp>
        <p:nvSpPr>
          <p:cNvPr id="3" name="Content Placeholder 2"/>
          <p:cNvSpPr>
            <a:spLocks noGrp="1"/>
          </p:cNvSpPr>
          <p:nvPr>
            <p:ph idx="1"/>
          </p:nvPr>
        </p:nvSpPr>
        <p:spPr>
          <a:xfrm>
            <a:off x="838200" y="1960562"/>
            <a:ext cx="10515600" cy="4351338"/>
          </a:xfrm>
        </p:spPr>
        <p:txBody>
          <a:bodyPr>
            <a:normAutofit/>
          </a:bodyPr>
          <a:lstStyle/>
          <a:p>
            <a:r>
              <a:rPr lang="en-US" sz="4400" b="1" dirty="0"/>
              <a:t>A basketball-type game was played 500 years ago by the Olmec people in ancient Mexico! Instead of using a ball they used the skulls of people who they had conquered. </a:t>
            </a:r>
          </a:p>
        </p:txBody>
      </p:sp>
      <p:sp>
        <p:nvSpPr>
          <p:cNvPr id="4" name="Rectangle 3"/>
          <p:cNvSpPr/>
          <p:nvPr/>
        </p:nvSpPr>
        <p:spPr>
          <a:xfrm>
            <a:off x="0" y="6311900"/>
            <a:ext cx="4940968" cy="646331"/>
          </a:xfrm>
          <a:prstGeom prst="rect">
            <a:avLst/>
          </a:prstGeom>
        </p:spPr>
        <p:txBody>
          <a:bodyPr wrap="none">
            <a:spAutoFit/>
          </a:bodyPr>
          <a:lstStyle/>
          <a:p>
            <a:r>
              <a:rPr lang="en-US" dirty="0">
                <a:solidFill>
                  <a:schemeClr val="bg1">
                    <a:lumMod val="65000"/>
                  </a:schemeClr>
                </a:solidFill>
                <a:hlinkClick r:id="rId3"/>
              </a:rPr>
              <a:t>http://nbahoopsonline.com/Articles/History1.html</a:t>
            </a:r>
            <a:endParaRPr lang="en-US" dirty="0">
              <a:solidFill>
                <a:schemeClr val="bg1">
                  <a:lumMod val="65000"/>
                </a:schemeClr>
              </a:solidFill>
            </a:endParaRPr>
          </a:p>
          <a:p>
            <a:endParaRPr lang="en-US" dirty="0">
              <a:solidFill>
                <a:schemeClr val="bg1">
                  <a:lumMod val="65000"/>
                </a:schemeClr>
              </a:solidFill>
            </a:endParaRPr>
          </a:p>
        </p:txBody>
      </p:sp>
    </p:spTree>
    <p:extLst>
      <p:ext uri="{BB962C8B-B14F-4D97-AF65-F5344CB8AC3E}">
        <p14:creationId xmlns:p14="http://schemas.microsoft.com/office/powerpoint/2010/main" val="365866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James Naismith with a basketball.jpg">
            <a:extLst>
              <a:ext uri="{FF2B5EF4-FFF2-40B4-BE49-F238E27FC236}">
                <a16:creationId xmlns:a16="http://schemas.microsoft.com/office/drawing/2014/main" id="{3C1399E2-5B70-4B62-9634-2C8E9254773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7000" contrast="-42000"/>
                    </a14:imgEffect>
                  </a14:imgLayer>
                </a14:imgProps>
              </a:ext>
              <a:ext uri="{28A0092B-C50C-407E-A947-70E740481C1C}">
                <a14:useLocalDpi xmlns:a14="http://schemas.microsoft.com/office/drawing/2010/main" val="0"/>
              </a:ext>
            </a:extLst>
          </a:blip>
          <a:srcRect/>
          <a:stretch>
            <a:fillRect/>
          </a:stretch>
        </p:blipFill>
        <p:spPr bwMode="auto">
          <a:xfrm>
            <a:off x="8564335" y="3512802"/>
            <a:ext cx="3126923" cy="3168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The Invention of Today’s Basketball </a:t>
            </a:r>
          </a:p>
        </p:txBody>
      </p:sp>
      <p:sp>
        <p:nvSpPr>
          <p:cNvPr id="3" name="Content Placeholder 2"/>
          <p:cNvSpPr>
            <a:spLocks noGrp="1"/>
          </p:cNvSpPr>
          <p:nvPr>
            <p:ph idx="1"/>
          </p:nvPr>
        </p:nvSpPr>
        <p:spPr/>
        <p:txBody>
          <a:bodyPr/>
          <a:lstStyle/>
          <a:p>
            <a:r>
              <a:rPr lang="en-US" dirty="0"/>
              <a:t>A physical education teacher named James Naismith came up with basketball and its 13 original rules that we still use today! </a:t>
            </a:r>
          </a:p>
          <a:p>
            <a:r>
              <a:rPr lang="en-US" dirty="0"/>
              <a:t>He came up with this game for his class at the YMCA training school in Springfield, Massachusetts. This school is now known as Springfield College.</a:t>
            </a:r>
          </a:p>
          <a:p>
            <a:r>
              <a:rPr lang="en-US" dirty="0"/>
              <a:t>He made goals out of peach buckets! </a:t>
            </a:r>
          </a:p>
          <a:p>
            <a:r>
              <a:rPr lang="en-US" dirty="0"/>
              <a:t>This game gained a lot of popularity, and the copy </a:t>
            </a:r>
            <a:br>
              <a:rPr lang="en-US" dirty="0"/>
            </a:br>
            <a:r>
              <a:rPr lang="en-US" dirty="0"/>
              <a:t>of the rules were published on January 15, 1892. </a:t>
            </a:r>
          </a:p>
        </p:txBody>
      </p:sp>
      <p:sp>
        <p:nvSpPr>
          <p:cNvPr id="4" name="Rectangle 3"/>
          <p:cNvSpPr/>
          <p:nvPr/>
        </p:nvSpPr>
        <p:spPr>
          <a:xfrm>
            <a:off x="237759" y="6311900"/>
            <a:ext cx="4606582" cy="369332"/>
          </a:xfrm>
          <a:prstGeom prst="rect">
            <a:avLst/>
          </a:prstGeom>
        </p:spPr>
        <p:txBody>
          <a:bodyPr wrap="none">
            <a:spAutoFit/>
          </a:bodyPr>
          <a:lstStyle/>
          <a:p>
            <a:r>
              <a:rPr lang="en-US" dirty="0">
                <a:solidFill>
                  <a:schemeClr val="bg1">
                    <a:lumMod val="65000"/>
                  </a:schemeClr>
                </a:solidFill>
                <a:hlinkClick r:id="rId4"/>
              </a:rPr>
              <a:t>https://www.britannica.com/sports/basketball</a:t>
            </a:r>
            <a:r>
              <a:rPr lang="en-US" dirty="0">
                <a:solidFill>
                  <a:schemeClr val="bg1">
                    <a:lumMod val="65000"/>
                  </a:schemeClr>
                </a:solidFill>
              </a:rPr>
              <a:t> </a:t>
            </a:r>
          </a:p>
        </p:txBody>
      </p:sp>
    </p:spTree>
    <p:extLst>
      <p:ext uri="{BB962C8B-B14F-4D97-AF65-F5344CB8AC3E}">
        <p14:creationId xmlns:p14="http://schemas.microsoft.com/office/powerpoint/2010/main" val="372345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3000" t="9000" r="68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effectLst>
                  <a:outerShdw blurRad="38100" dist="38100" dir="2700000" algn="tl">
                    <a:srgbClr val="000000">
                      <a:alpha val="43137"/>
                    </a:srgbClr>
                  </a:outerShdw>
                </a:effectLst>
              </a:rPr>
              <a:t>Bounce the Ball?</a:t>
            </a:r>
          </a:p>
        </p:txBody>
      </p:sp>
      <p:sp>
        <p:nvSpPr>
          <p:cNvPr id="3" name="Content Placeholder 2"/>
          <p:cNvSpPr>
            <a:spLocks noGrp="1"/>
          </p:cNvSpPr>
          <p:nvPr>
            <p:ph idx="1"/>
          </p:nvPr>
        </p:nvSpPr>
        <p:spPr/>
        <p:txBody>
          <a:bodyPr>
            <a:normAutofit/>
          </a:bodyPr>
          <a:lstStyle/>
          <a:p>
            <a:r>
              <a:rPr lang="en-US" sz="4800" dirty="0"/>
              <a:t>James Naismith did not allow the players to bounce the ball down the playing field. In order to advance down the playing field, they had to pass the ball down the field to their teammates and shoot the ball into the peach basket! </a:t>
            </a:r>
            <a:endParaRPr lang="en-US" dirty="0"/>
          </a:p>
        </p:txBody>
      </p:sp>
      <p:sp>
        <p:nvSpPr>
          <p:cNvPr id="4" name="Rectangle 3"/>
          <p:cNvSpPr/>
          <p:nvPr/>
        </p:nvSpPr>
        <p:spPr>
          <a:xfrm>
            <a:off x="199659" y="6311900"/>
            <a:ext cx="4606582" cy="369332"/>
          </a:xfrm>
          <a:prstGeom prst="rect">
            <a:avLst/>
          </a:prstGeom>
        </p:spPr>
        <p:txBody>
          <a:bodyPr wrap="none">
            <a:spAutoFit/>
          </a:bodyPr>
          <a:lstStyle/>
          <a:p>
            <a:r>
              <a:rPr lang="en-US" dirty="0">
                <a:solidFill>
                  <a:schemeClr val="bg1">
                    <a:lumMod val="65000"/>
                  </a:schemeClr>
                </a:solidFill>
                <a:hlinkClick r:id="rId3"/>
              </a:rPr>
              <a:t>https://www.britannica.com/sports/basketball</a:t>
            </a:r>
            <a:r>
              <a:rPr lang="en-US" dirty="0">
                <a:solidFill>
                  <a:schemeClr val="bg1">
                    <a:lumMod val="65000"/>
                  </a:schemeClr>
                </a:solidFill>
              </a:rPr>
              <a:t> </a:t>
            </a:r>
          </a:p>
        </p:txBody>
      </p:sp>
    </p:spTree>
    <p:extLst>
      <p:ext uri="{BB962C8B-B14F-4D97-AF65-F5344CB8AC3E}">
        <p14:creationId xmlns:p14="http://schemas.microsoft.com/office/powerpoint/2010/main" val="133635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28000" r="-2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a:effectLst>
                  <a:outerShdw blurRad="38100" dist="38100" dir="2700000" algn="tl">
                    <a:srgbClr val="000000">
                      <a:alpha val="43137"/>
                    </a:srgbClr>
                  </a:outerShdw>
                </a:effectLst>
              </a:rPr>
              <a:t>Put Me in Coach</a:t>
            </a:r>
          </a:p>
        </p:txBody>
      </p:sp>
      <p:sp>
        <p:nvSpPr>
          <p:cNvPr id="3" name="Content Placeholder 2"/>
          <p:cNvSpPr>
            <a:spLocks noGrp="1"/>
          </p:cNvSpPr>
          <p:nvPr>
            <p:ph idx="1"/>
          </p:nvPr>
        </p:nvSpPr>
        <p:spPr>
          <a:xfrm>
            <a:off x="1132114" y="2105087"/>
            <a:ext cx="10515600" cy="4351338"/>
          </a:xfrm>
        </p:spPr>
        <p:txBody>
          <a:bodyPr>
            <a:normAutofit/>
          </a:bodyPr>
          <a:lstStyle/>
          <a:p>
            <a:r>
              <a:rPr lang="en-US" sz="4800" dirty="0"/>
              <a:t>James Naismith would play certain numbers of players based on the size of the playing field. Once they started making standardized court sizes, they started playing with 5 vs 5. </a:t>
            </a:r>
          </a:p>
        </p:txBody>
      </p:sp>
      <p:sp>
        <p:nvSpPr>
          <p:cNvPr id="4" name="Rectangle 3"/>
          <p:cNvSpPr/>
          <p:nvPr/>
        </p:nvSpPr>
        <p:spPr>
          <a:xfrm>
            <a:off x="212359" y="6311900"/>
            <a:ext cx="4606582" cy="369332"/>
          </a:xfrm>
          <a:prstGeom prst="rect">
            <a:avLst/>
          </a:prstGeom>
        </p:spPr>
        <p:txBody>
          <a:bodyPr wrap="none">
            <a:spAutoFit/>
          </a:bodyPr>
          <a:lstStyle/>
          <a:p>
            <a:r>
              <a:rPr lang="en-US" dirty="0">
                <a:solidFill>
                  <a:schemeClr val="bg1">
                    <a:lumMod val="65000"/>
                  </a:schemeClr>
                </a:solidFill>
                <a:hlinkClick r:id="rId3"/>
              </a:rPr>
              <a:t>https://www.britannica.com/sports/basketball</a:t>
            </a:r>
            <a:r>
              <a:rPr lang="en-US" dirty="0">
                <a:solidFill>
                  <a:schemeClr val="bg1">
                    <a:lumMod val="65000"/>
                  </a:schemeClr>
                </a:solidFill>
              </a:rPr>
              <a:t> </a:t>
            </a:r>
          </a:p>
        </p:txBody>
      </p:sp>
    </p:spTree>
    <p:extLst>
      <p:ext uri="{BB962C8B-B14F-4D97-AF65-F5344CB8AC3E}">
        <p14:creationId xmlns:p14="http://schemas.microsoft.com/office/powerpoint/2010/main" val="212986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 t="-1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0461844">
            <a:off x="5508170" y="100011"/>
            <a:ext cx="10515600" cy="1325563"/>
          </a:xfrm>
        </p:spPr>
        <p:txBody>
          <a:bodyPr>
            <a:normAutofit/>
          </a:bodyPr>
          <a:lstStyle/>
          <a:p>
            <a:pPr algn="ctr"/>
            <a:r>
              <a:rPr lang="en-US" sz="8800" b="1" dirty="0">
                <a:solidFill>
                  <a:schemeClr val="bg2">
                    <a:lumMod val="25000"/>
                  </a:schemeClr>
                </a:solidFill>
                <a:effectLst>
                  <a:outerShdw blurRad="38100" dist="38100" dir="2700000" algn="tl">
                    <a:srgbClr val="000000">
                      <a:alpha val="43137"/>
                    </a:srgbClr>
                  </a:outerShdw>
                </a:effectLst>
              </a:rPr>
              <a:t>Rules</a:t>
            </a:r>
            <a:r>
              <a:rPr lang="en-US" b="1" dirty="0">
                <a:solidFill>
                  <a:schemeClr val="bg2">
                    <a:lumMod val="25000"/>
                  </a:schemeClr>
                </a:solidFill>
              </a:rPr>
              <a:t> </a:t>
            </a:r>
          </a:p>
        </p:txBody>
      </p:sp>
      <p:sp>
        <p:nvSpPr>
          <p:cNvPr id="3" name="Content Placeholder 2"/>
          <p:cNvSpPr>
            <a:spLocks noGrp="1"/>
          </p:cNvSpPr>
          <p:nvPr>
            <p:ph idx="1"/>
          </p:nvPr>
        </p:nvSpPr>
        <p:spPr>
          <a:xfrm>
            <a:off x="990600" y="2062161"/>
            <a:ext cx="10515600" cy="4351338"/>
          </a:xfrm>
        </p:spPr>
        <p:txBody>
          <a:bodyPr>
            <a:normAutofit/>
          </a:bodyPr>
          <a:lstStyle/>
          <a:p>
            <a:r>
              <a:rPr lang="en-US" sz="4400" dirty="0">
                <a:solidFill>
                  <a:schemeClr val="bg2">
                    <a:lumMod val="25000"/>
                  </a:schemeClr>
                </a:solidFill>
              </a:rPr>
              <a:t>Today we still use 9 out of 13 of the original rules! Some of the rules were changed to keep it fast-paced and entertaining. It is pretty amazing that the game he invented is still being played and enjoyed by millions of people 125 years later! </a:t>
            </a:r>
          </a:p>
        </p:txBody>
      </p:sp>
      <p:sp>
        <p:nvSpPr>
          <p:cNvPr id="4" name="Rectangle 3"/>
          <p:cNvSpPr/>
          <p:nvPr/>
        </p:nvSpPr>
        <p:spPr>
          <a:xfrm>
            <a:off x="152400" y="6090334"/>
            <a:ext cx="6096000" cy="646331"/>
          </a:xfrm>
          <a:prstGeom prst="rect">
            <a:avLst/>
          </a:prstGeom>
        </p:spPr>
        <p:txBody>
          <a:bodyPr>
            <a:spAutoFit/>
          </a:bodyPr>
          <a:lstStyle/>
          <a:p>
            <a:r>
              <a:rPr lang="en-US" dirty="0">
                <a:solidFill>
                  <a:schemeClr val="bg1">
                    <a:lumMod val="65000"/>
                  </a:schemeClr>
                </a:solidFill>
                <a:hlinkClick r:id="rId3"/>
              </a:rPr>
              <a:t>https://www.nfhs.org/articles/the-original-rules-of-basketball-how-little-they-have-changed/</a:t>
            </a:r>
            <a:r>
              <a:rPr lang="en-US" dirty="0">
                <a:solidFill>
                  <a:schemeClr val="bg1">
                    <a:lumMod val="65000"/>
                  </a:schemeClr>
                </a:solidFill>
              </a:rPr>
              <a:t> </a:t>
            </a:r>
          </a:p>
        </p:txBody>
      </p:sp>
    </p:spTree>
    <p:extLst>
      <p:ext uri="{BB962C8B-B14F-4D97-AF65-F5344CB8AC3E}">
        <p14:creationId xmlns:p14="http://schemas.microsoft.com/office/powerpoint/2010/main" val="162135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4325AC12-4D02-42F0-B63E-DE37DAF51B2C}"/>
              </a:ext>
            </a:extLst>
          </p:cNvPr>
          <p:cNvPicPr>
            <a:picLocks noChangeAspect="1"/>
          </p:cNvPicPr>
          <p:nvPr/>
        </p:nvPicPr>
        <p:blipFill>
          <a:blip r:embed="rId3"/>
          <a:stretch>
            <a:fillRect/>
          </a:stretch>
        </p:blipFill>
        <p:spPr>
          <a:xfrm>
            <a:off x="0" y="-29023"/>
            <a:ext cx="12192000" cy="6916046"/>
          </a:xfrm>
          <a:prstGeom prst="rect">
            <a:avLst/>
          </a:prstGeom>
        </p:spPr>
      </p:pic>
      <p:sp>
        <p:nvSpPr>
          <p:cNvPr id="3" name="TextBox 2">
            <a:extLst>
              <a:ext uri="{FF2B5EF4-FFF2-40B4-BE49-F238E27FC236}">
                <a16:creationId xmlns:a16="http://schemas.microsoft.com/office/drawing/2014/main" id="{B750A999-5A41-4D67-977F-31B0DD46EDC1}"/>
              </a:ext>
            </a:extLst>
          </p:cNvPr>
          <p:cNvSpPr txBox="1"/>
          <p:nvPr/>
        </p:nvSpPr>
        <p:spPr>
          <a:xfrm rot="20866476">
            <a:off x="2876319" y="5097121"/>
            <a:ext cx="6188529" cy="523220"/>
          </a:xfrm>
          <a:prstGeom prst="rect">
            <a:avLst/>
          </a:prstGeom>
          <a:noFill/>
        </p:spPr>
        <p:txBody>
          <a:bodyPr wrap="square" rtlCol="0">
            <a:spAutoFit/>
          </a:bodyPr>
          <a:lstStyle/>
          <a:p>
            <a:r>
              <a:rPr lang="en-US" sz="2800" b="1" dirty="0">
                <a:solidFill>
                  <a:schemeClr val="bg1"/>
                </a:solidFill>
              </a:rPr>
              <a:t>Interview with James Naismith in 1939! </a:t>
            </a:r>
          </a:p>
        </p:txBody>
      </p:sp>
    </p:spTree>
    <p:extLst>
      <p:ext uri="{BB962C8B-B14F-4D97-AF65-F5344CB8AC3E}">
        <p14:creationId xmlns:p14="http://schemas.microsoft.com/office/powerpoint/2010/main" val="4111731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312</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Basketball </vt:lpstr>
      <vt:lpstr>Keep Your Heads On!</vt:lpstr>
      <vt:lpstr>The Invention of Today’s Basketball </vt:lpstr>
      <vt:lpstr>Bounce the Ball?</vt:lpstr>
      <vt:lpstr>Put Me in Coach</vt:lpstr>
      <vt:lpstr>Rules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Blankenship</dc:creator>
  <cp:lastModifiedBy>Blankenship</cp:lastModifiedBy>
  <cp:revision>70</cp:revision>
  <dcterms:created xsi:type="dcterms:W3CDTF">2017-05-30T16:30:23Z</dcterms:created>
  <dcterms:modified xsi:type="dcterms:W3CDTF">2017-07-31T22:35:56Z</dcterms:modified>
</cp:coreProperties>
</file>