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60" r:id="rId4"/>
    <p:sldId id="259" r:id="rId5"/>
    <p:sldId id="261" r:id="rId6"/>
    <p:sldId id="264" r:id="rId7"/>
    <p:sldId id="267" r:id="rId8"/>
    <p:sldId id="265" r:id="rId9"/>
    <p:sldId id="266"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a:prstGeom prst="rect">
            <a:avLst/>
          </a:prstGeo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311128" y="6272784"/>
            <a:ext cx="640080"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311128" y="6272784"/>
            <a:ext cx="640080"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7/31/2017</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7/31/2017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sp>
        <p:nvSpPr>
          <p:cNvPr id="6" name="Slide Number Placeholder 5"/>
          <p:cNvSpPr>
            <a:spLocks noGrp="1"/>
          </p:cNvSpPr>
          <p:nvPr>
            <p:ph type="sldNum" sz="quarter" idx="12"/>
          </p:nvPr>
        </p:nvSpPr>
        <p:spPr>
          <a:xfrm>
            <a:off x="843702" y="2506133"/>
            <a:ext cx="1188298" cy="720332"/>
          </a:xfrm>
          <a:prstGeom prst="rect">
            <a:avLst/>
          </a:prstGeo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7/31/2017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1311128" y="6272784"/>
            <a:ext cx="640080"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7/31/2017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1311128" y="6272784"/>
            <a:ext cx="640080"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7/31/2017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1311128" y="6272784"/>
            <a:ext cx="640080"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7/31/2017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1311128" y="6272784"/>
            <a:ext cx="640080"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7/31/2017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a:xfrm>
            <a:off x="11311128" y="6272784"/>
            <a:ext cx="640080"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7/31/2017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a:xfrm>
            <a:off x="11311128" y="6272784"/>
            <a:ext cx="640080"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7/31/2017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3">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embed/oeLooR3Xly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fifa.com/about-fifa/who-we-are/the-gam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hyperlink" Target="http://www.footballfoundation.org/Programs/CollegeFootballHallofFame/SearchDetail.aspx?id=8800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livestrong.com/article/350519-the-history-of-football-equipmen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embed/wFD0abU163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livestrong.com/article/350519-the-history-of-football-equipmen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livescience.com/32808-nfl-football-spheroid-origins.html"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10574" y="2179708"/>
            <a:ext cx="9966960" cy="3035808"/>
          </a:xfrm>
          <a:noFill/>
          <a:effectLst>
            <a:glow>
              <a:schemeClr val="accent1"/>
            </a:glow>
          </a:effectLst>
        </p:spPr>
        <p:txBody>
          <a:bodyPr/>
          <a:lstStyle/>
          <a:p>
            <a:r>
              <a:rPr lang="en-US" sz="16600" b="1" dirty="0">
                <a:effectLst>
                  <a:outerShdw blurRad="38100" dist="38100" dir="2700000" algn="tl">
                    <a:srgbClr val="000000">
                      <a:alpha val="43137"/>
                    </a:srgbClr>
                  </a:outerShdw>
                </a:effectLst>
              </a:rPr>
              <a:t>Football</a:t>
            </a:r>
          </a:p>
        </p:txBody>
      </p:sp>
    </p:spTree>
    <p:extLst>
      <p:ext uri="{BB962C8B-B14F-4D97-AF65-F5344CB8AC3E}">
        <p14:creationId xmlns:p14="http://schemas.microsoft.com/office/powerpoint/2010/main" val="154000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822BA452-6413-4BEC-9ED3-4AE325491782}"/>
              </a:ext>
            </a:extLst>
          </p:cNvPr>
          <p:cNvPicPr>
            <a:picLocks noChangeAspect="1"/>
          </p:cNvPicPr>
          <p:nvPr/>
        </p:nvPicPr>
        <p:blipFill rotWithShape="1">
          <a:blip r:embed="rId3"/>
          <a:srcRect b="24558"/>
          <a:stretch/>
        </p:blipFill>
        <p:spPr>
          <a:xfrm>
            <a:off x="0" y="-1"/>
            <a:ext cx="12192000" cy="6858001"/>
          </a:xfrm>
          <a:prstGeom prst="rect">
            <a:avLst/>
          </a:prstGeom>
        </p:spPr>
      </p:pic>
    </p:spTree>
    <p:extLst>
      <p:ext uri="{BB962C8B-B14F-4D97-AF65-F5344CB8AC3E}">
        <p14:creationId xmlns:p14="http://schemas.microsoft.com/office/powerpoint/2010/main" val="2567447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Rugby Football </a:t>
            </a:r>
          </a:p>
        </p:txBody>
      </p:sp>
      <p:sp>
        <p:nvSpPr>
          <p:cNvPr id="3" name="Content Placeholder 2"/>
          <p:cNvSpPr>
            <a:spLocks noGrp="1"/>
          </p:cNvSpPr>
          <p:nvPr>
            <p:ph idx="1"/>
          </p:nvPr>
        </p:nvSpPr>
        <p:spPr/>
        <p:txBody>
          <a:bodyPr>
            <a:normAutofit/>
          </a:bodyPr>
          <a:lstStyle/>
          <a:p>
            <a:r>
              <a:rPr lang="en-US" sz="4000" dirty="0"/>
              <a:t>Football has been around for a long time. It was played in England in 1863. However, it was not the type of football that we know today. It was called Rugby Football. </a:t>
            </a:r>
          </a:p>
        </p:txBody>
      </p:sp>
      <p:sp>
        <p:nvSpPr>
          <p:cNvPr id="4" name="Rectangle 3"/>
          <p:cNvSpPr/>
          <p:nvPr/>
        </p:nvSpPr>
        <p:spPr>
          <a:xfrm>
            <a:off x="0" y="6199632"/>
            <a:ext cx="6091219" cy="369332"/>
          </a:xfrm>
          <a:prstGeom prst="rect">
            <a:avLst/>
          </a:prstGeom>
        </p:spPr>
        <p:txBody>
          <a:bodyPr wrap="none">
            <a:spAutoFit/>
          </a:bodyPr>
          <a:lstStyle/>
          <a:p>
            <a:r>
              <a:rPr lang="en-US" dirty="0">
                <a:hlinkClick r:id="rId2"/>
              </a:rPr>
              <a:t>https://www.fifa.com/about-fifa/who-we-are/the-game/</a:t>
            </a:r>
            <a:r>
              <a:rPr lang="en-US" dirty="0"/>
              <a:t> </a:t>
            </a:r>
          </a:p>
        </p:txBody>
      </p:sp>
    </p:spTree>
    <p:extLst>
      <p:ext uri="{BB962C8B-B14F-4D97-AF65-F5344CB8AC3E}">
        <p14:creationId xmlns:p14="http://schemas.microsoft.com/office/powerpoint/2010/main" val="500299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3CB224A-3C63-43C4-A8AD-F7FAC94AB893}"/>
              </a:ext>
            </a:extLst>
          </p:cNvPr>
          <p:cNvPicPr>
            <a:picLocks noGrp="1" noChangeAspect="1"/>
          </p:cNvPicPr>
          <p:nvPr>
            <p:ph idx="1"/>
          </p:nvPr>
        </p:nvPicPr>
        <p:blipFill rotWithShape="1">
          <a:blip r:embed="rId2"/>
          <a:srcRect b="15707"/>
          <a:stretch/>
        </p:blipFill>
        <p:spPr>
          <a:xfrm>
            <a:off x="0" y="0"/>
            <a:ext cx="12192000" cy="6832600"/>
          </a:xfrm>
        </p:spPr>
      </p:pic>
      <p:sp>
        <p:nvSpPr>
          <p:cNvPr id="2" name="Title 1"/>
          <p:cNvSpPr>
            <a:spLocks noGrp="1"/>
          </p:cNvSpPr>
          <p:nvPr>
            <p:ph type="title"/>
          </p:nvPr>
        </p:nvSpPr>
        <p:spPr>
          <a:xfrm>
            <a:off x="828154" y="-19343"/>
            <a:ext cx="10058400" cy="1609344"/>
          </a:xfrm>
        </p:spPr>
        <p:txBody>
          <a:bodyPr/>
          <a:lstStyle/>
          <a:p>
            <a:pPr algn="ctr"/>
            <a:r>
              <a:rPr lang="en-US" dirty="0"/>
              <a:t>Rugby</a:t>
            </a:r>
            <a:br>
              <a:rPr lang="en-US" dirty="0">
                <a:effectLst>
                  <a:outerShdw blurRad="50800" dist="38100" dir="2700000" algn="tl" rotWithShape="0">
                    <a:prstClr val="black">
                      <a:alpha val="40000"/>
                    </a:prstClr>
                  </a:outerShdw>
                </a:effectLst>
              </a:rPr>
            </a:br>
            <a:r>
              <a:rPr lang="en-US" dirty="0"/>
              <a:t>Football</a:t>
            </a:r>
            <a:r>
              <a:rPr lang="en-US" dirty="0">
                <a:effectLst>
                  <a:outerShdw blurRad="50800" dist="38100" dir="2700000" algn="tl" rotWithShape="0">
                    <a:prstClr val="black">
                      <a:alpha val="40000"/>
                    </a:prstClr>
                  </a:outerShdw>
                </a:effectLst>
              </a:rPr>
              <a:t> </a:t>
            </a:r>
          </a:p>
        </p:txBody>
      </p:sp>
      <p:pic>
        <p:nvPicPr>
          <p:cNvPr id="7" name="Picture 6">
            <a:extLst>
              <a:ext uri="{FF2B5EF4-FFF2-40B4-BE49-F238E27FC236}">
                <a16:creationId xmlns:a16="http://schemas.microsoft.com/office/drawing/2014/main" id="{09AED3D5-4F56-4816-852C-CB6CF5B26492}"/>
              </a:ext>
            </a:extLst>
          </p:cNvPr>
          <p:cNvPicPr>
            <a:picLocks noChangeAspect="1"/>
          </p:cNvPicPr>
          <p:nvPr/>
        </p:nvPicPr>
        <p:blipFill>
          <a:blip r:embed="rId3"/>
          <a:stretch>
            <a:fillRect/>
          </a:stretch>
        </p:blipFill>
        <p:spPr>
          <a:xfrm>
            <a:off x="7752307" y="-19343"/>
            <a:ext cx="4439693" cy="3170218"/>
          </a:xfrm>
          <a:prstGeom prst="rect">
            <a:avLst/>
          </a:prstGeom>
          <a:ln>
            <a:noFill/>
          </a:ln>
          <a:effectLst>
            <a:outerShdw blurRad="292100" dist="139700" dir="8100000" sx="104000" sy="104000" algn="tr" rotWithShape="0">
              <a:prstClr val="black">
                <a:alpha val="65000"/>
              </a:prstClr>
            </a:outerShdw>
          </a:effectLst>
        </p:spPr>
      </p:pic>
      <p:pic>
        <p:nvPicPr>
          <p:cNvPr id="9" name="Picture 8">
            <a:extLst>
              <a:ext uri="{FF2B5EF4-FFF2-40B4-BE49-F238E27FC236}">
                <a16:creationId xmlns:a16="http://schemas.microsoft.com/office/drawing/2014/main" id="{FF2D8824-3BBE-4E60-B047-5CDCA8CE6E8E}"/>
              </a:ext>
            </a:extLst>
          </p:cNvPr>
          <p:cNvPicPr>
            <a:picLocks noChangeAspect="1"/>
          </p:cNvPicPr>
          <p:nvPr/>
        </p:nvPicPr>
        <p:blipFill>
          <a:blip r:embed="rId4"/>
          <a:stretch>
            <a:fillRect/>
          </a:stretch>
        </p:blipFill>
        <p:spPr>
          <a:xfrm>
            <a:off x="0" y="0"/>
            <a:ext cx="3962400" cy="3618786"/>
          </a:xfrm>
          <a:prstGeom prst="rect">
            <a:avLst/>
          </a:prstGeom>
          <a:ln>
            <a:noFill/>
          </a:ln>
          <a:effectLst>
            <a:outerShdw blurRad="292100" dist="139700" dir="2700000" sx="104000" sy="104000" algn="tl" rotWithShape="0">
              <a:srgbClr val="333333">
                <a:alpha val="65000"/>
              </a:srgbClr>
            </a:outerShdw>
          </a:effectLst>
        </p:spPr>
      </p:pic>
    </p:spTree>
    <p:extLst>
      <p:ext uri="{BB962C8B-B14F-4D97-AF65-F5344CB8AC3E}">
        <p14:creationId xmlns:p14="http://schemas.microsoft.com/office/powerpoint/2010/main" val="3984515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father of American Football</a:t>
            </a:r>
          </a:p>
        </p:txBody>
      </p:sp>
      <p:sp>
        <p:nvSpPr>
          <p:cNvPr id="3" name="Content Placeholder 2"/>
          <p:cNvSpPr>
            <a:spLocks noGrp="1"/>
          </p:cNvSpPr>
          <p:nvPr>
            <p:ph idx="1"/>
          </p:nvPr>
        </p:nvSpPr>
        <p:spPr>
          <a:xfrm>
            <a:off x="1069848" y="1811165"/>
            <a:ext cx="10058400" cy="4050792"/>
          </a:xfrm>
        </p:spPr>
        <p:txBody>
          <a:bodyPr>
            <a:normAutofit fontScale="92500" lnSpcReduction="10000"/>
          </a:bodyPr>
          <a:lstStyle/>
          <a:p>
            <a:r>
              <a:rPr lang="en-US" sz="3200" dirty="0"/>
              <a:t>Walter Camp introduced new rules in the 1880’s. It became a lot less like Rugby and more like the football we know today! Here are the things that Walter Camp came up with: </a:t>
            </a:r>
          </a:p>
          <a:p>
            <a:pPr marL="2314300" lvl="7" indent="-342900">
              <a:buFont typeface="+mj-lt"/>
              <a:buAutoNum type="arabicPeriod"/>
            </a:pPr>
            <a:r>
              <a:rPr lang="en-US" sz="2400" dirty="0"/>
              <a:t>Scrimmage line </a:t>
            </a:r>
          </a:p>
          <a:p>
            <a:pPr marL="2314300" lvl="7" indent="-342900">
              <a:buFont typeface="+mj-lt"/>
              <a:buAutoNum type="arabicPeriod"/>
            </a:pPr>
            <a:r>
              <a:rPr lang="en-US" sz="2400" dirty="0"/>
              <a:t>11-man team</a:t>
            </a:r>
          </a:p>
          <a:p>
            <a:pPr marL="2314300" lvl="7" indent="-342900">
              <a:buFont typeface="+mj-lt"/>
              <a:buAutoNum type="arabicPeriod"/>
            </a:pPr>
            <a:r>
              <a:rPr lang="en-US" sz="2400" dirty="0"/>
              <a:t>Signal-Calling </a:t>
            </a:r>
          </a:p>
          <a:p>
            <a:pPr marL="2314300" lvl="7" indent="-342900">
              <a:buFont typeface="+mj-lt"/>
              <a:buAutoNum type="arabicPeriod"/>
            </a:pPr>
            <a:r>
              <a:rPr lang="en-US" sz="2400" dirty="0"/>
              <a:t>Quarter back Position </a:t>
            </a:r>
          </a:p>
          <a:p>
            <a:pPr marL="2314300" lvl="7" indent="-342900">
              <a:buFont typeface="+mj-lt"/>
              <a:buAutoNum type="arabicPeriod"/>
            </a:pPr>
            <a:r>
              <a:rPr lang="en-US" sz="2400" dirty="0"/>
              <a:t>The offensive team had to give up the ball if they did not make it a certain distance</a:t>
            </a:r>
          </a:p>
          <a:p>
            <a:pPr marL="2314300" lvl="7" indent="-342900">
              <a:buFont typeface="+mj-lt"/>
              <a:buAutoNum type="arabicPeriod"/>
            </a:pPr>
            <a:r>
              <a:rPr lang="en-US" sz="2400" dirty="0"/>
              <a:t>Set number of downs</a:t>
            </a:r>
          </a:p>
          <a:p>
            <a:pPr marL="2314300" lvl="7" indent="-342900">
              <a:buFont typeface="+mj-lt"/>
              <a:buAutoNum type="arabicPeriod"/>
            </a:pPr>
            <a:endParaRPr lang="en-US" dirty="0"/>
          </a:p>
          <a:p>
            <a:pPr marL="2014300" lvl="6" indent="-342900">
              <a:buFont typeface="+mj-lt"/>
              <a:buAutoNum type="arabicPeriod"/>
            </a:pPr>
            <a:endParaRPr lang="en-US" dirty="0"/>
          </a:p>
          <a:p>
            <a:pPr marL="2314300" lvl="7" indent="-342900">
              <a:buFont typeface="+mj-lt"/>
              <a:buAutoNum type="arabicPeriod"/>
            </a:pPr>
            <a:endParaRPr lang="en-US" dirty="0"/>
          </a:p>
        </p:txBody>
      </p:sp>
      <p:sp>
        <p:nvSpPr>
          <p:cNvPr id="4" name="Rectangle 3"/>
          <p:cNvSpPr/>
          <p:nvPr/>
        </p:nvSpPr>
        <p:spPr>
          <a:xfrm>
            <a:off x="263856" y="6172200"/>
            <a:ext cx="6096000" cy="646331"/>
          </a:xfrm>
          <a:prstGeom prst="rect">
            <a:avLst/>
          </a:prstGeom>
        </p:spPr>
        <p:txBody>
          <a:bodyPr>
            <a:spAutoFit/>
          </a:bodyPr>
          <a:lstStyle/>
          <a:p>
            <a:r>
              <a:rPr lang="en-US" dirty="0">
                <a:hlinkClick r:id="rId2"/>
              </a:rPr>
              <a:t>http://www.footballfoundation.org/Programs/CollegeFootballHallofFame/SearchDetail.aspx?id=88004</a:t>
            </a:r>
            <a:r>
              <a:rPr lang="en-US" dirty="0"/>
              <a:t> </a:t>
            </a:r>
          </a:p>
        </p:txBody>
      </p:sp>
    </p:spTree>
    <p:extLst>
      <p:ext uri="{BB962C8B-B14F-4D97-AF65-F5344CB8AC3E}">
        <p14:creationId xmlns:p14="http://schemas.microsoft.com/office/powerpoint/2010/main" val="644051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7" y="-68487"/>
            <a:ext cx="10058400" cy="1609344"/>
          </a:xfrm>
        </p:spPr>
        <p:txBody>
          <a:bodyPr/>
          <a:lstStyle/>
          <a:p>
            <a:pPr algn="ctr"/>
            <a:r>
              <a:rPr lang="en-US" dirty="0"/>
              <a:t>Walter Camp </a:t>
            </a:r>
          </a:p>
        </p:txBody>
      </p:sp>
      <p:pic>
        <p:nvPicPr>
          <p:cNvPr id="1026" name="Picture 2" descr="Walter Chauncey Camp portrait.jpg">
            <a:extLst>
              <a:ext uri="{FF2B5EF4-FFF2-40B4-BE49-F238E27FC236}">
                <a16:creationId xmlns:a16="http://schemas.microsoft.com/office/drawing/2014/main" id="{188DE4EA-1094-42C2-AFEB-781E73B564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44578" y="1246943"/>
            <a:ext cx="4508937" cy="531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016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Helmet </a:t>
            </a:r>
          </a:p>
        </p:txBody>
      </p:sp>
      <p:sp>
        <p:nvSpPr>
          <p:cNvPr id="3" name="Content Placeholder 2"/>
          <p:cNvSpPr>
            <a:spLocks noGrp="1"/>
          </p:cNvSpPr>
          <p:nvPr>
            <p:ph idx="1"/>
          </p:nvPr>
        </p:nvSpPr>
        <p:spPr/>
        <p:txBody>
          <a:bodyPr/>
          <a:lstStyle/>
          <a:p>
            <a:r>
              <a:rPr lang="en-US" dirty="0"/>
              <a:t>In the 1900’s, football head protection was called a head harness. They were made of leather. Oddly, these were made not to protect the head but to protect the ears. However, it was hard to hear things when they had these head harnesses on in the game. </a:t>
            </a:r>
          </a:p>
          <a:p>
            <a:r>
              <a:rPr lang="en-US" dirty="0"/>
              <a:t>In 1915-1917, they realized they should probably protect their heads and designed a head guard. They made ear holes in these helmets so they could hear better! </a:t>
            </a:r>
          </a:p>
          <a:p>
            <a:r>
              <a:rPr lang="en-US" dirty="0"/>
              <a:t>In 1939, they designed the first plastic helmet. Later, they had one bar to protect the face. This is when the NFL made wearing the helmet mandatory while playing. </a:t>
            </a:r>
          </a:p>
          <a:p>
            <a:r>
              <a:rPr lang="en-US" dirty="0"/>
              <a:t>They have been working on improving the helmets ever since! </a:t>
            </a:r>
          </a:p>
          <a:p>
            <a:endParaRPr lang="en-US" dirty="0"/>
          </a:p>
        </p:txBody>
      </p:sp>
      <p:sp>
        <p:nvSpPr>
          <p:cNvPr id="4" name="Rectangle 3"/>
          <p:cNvSpPr/>
          <p:nvPr/>
        </p:nvSpPr>
        <p:spPr>
          <a:xfrm>
            <a:off x="250209" y="6053752"/>
            <a:ext cx="6096000" cy="646331"/>
          </a:xfrm>
          <a:prstGeom prst="rect">
            <a:avLst/>
          </a:prstGeom>
        </p:spPr>
        <p:txBody>
          <a:bodyPr>
            <a:spAutoFit/>
          </a:bodyPr>
          <a:lstStyle/>
          <a:p>
            <a:r>
              <a:rPr lang="en-US" dirty="0">
                <a:hlinkClick r:id="rId2"/>
              </a:rPr>
              <a:t>http://www.livestrong.com/article/350519-the-history-of-football-equipment/</a:t>
            </a:r>
            <a:r>
              <a:rPr lang="en-US" dirty="0"/>
              <a:t> </a:t>
            </a:r>
          </a:p>
        </p:txBody>
      </p:sp>
    </p:spTree>
    <p:extLst>
      <p:ext uri="{BB962C8B-B14F-4D97-AF65-F5344CB8AC3E}">
        <p14:creationId xmlns:p14="http://schemas.microsoft.com/office/powerpoint/2010/main" val="1428817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7086DC23-01AA-44CD-8274-633492C08096}"/>
              </a:ext>
            </a:extLst>
          </p:cNvPr>
          <p:cNvPicPr>
            <a:picLocks noChangeAspect="1"/>
          </p:cNvPicPr>
          <p:nvPr/>
        </p:nvPicPr>
        <p:blipFill rotWithShape="1">
          <a:blip r:embed="rId3"/>
          <a:srcRect t="3093"/>
          <a:stretch/>
        </p:blipFill>
        <p:spPr>
          <a:xfrm>
            <a:off x="1779814" y="-18933"/>
            <a:ext cx="8539843" cy="6877319"/>
          </a:xfrm>
          <a:prstGeom prst="rect">
            <a:avLst/>
          </a:prstGeom>
        </p:spPr>
      </p:pic>
      <p:sp>
        <p:nvSpPr>
          <p:cNvPr id="2" name="TextBox 1">
            <a:extLst>
              <a:ext uri="{FF2B5EF4-FFF2-40B4-BE49-F238E27FC236}">
                <a16:creationId xmlns:a16="http://schemas.microsoft.com/office/drawing/2014/main" id="{9467A9C9-1549-4F38-9FD0-2CCF14767F08}"/>
              </a:ext>
            </a:extLst>
          </p:cNvPr>
          <p:cNvSpPr txBox="1"/>
          <p:nvPr/>
        </p:nvSpPr>
        <p:spPr>
          <a:xfrm>
            <a:off x="2665185" y="558800"/>
            <a:ext cx="6769100" cy="584775"/>
          </a:xfrm>
          <a:prstGeom prst="rect">
            <a:avLst/>
          </a:prstGeom>
          <a:noFill/>
        </p:spPr>
        <p:txBody>
          <a:bodyPr wrap="square" rtlCol="0">
            <a:spAutoFit/>
          </a:bodyPr>
          <a:lstStyle/>
          <a:p>
            <a:r>
              <a:rPr lang="en-US" sz="3200" dirty="0">
                <a:solidFill>
                  <a:schemeClr val="bg1"/>
                </a:solidFill>
              </a:rPr>
              <a:t>Football Helmets through the Years</a:t>
            </a:r>
          </a:p>
        </p:txBody>
      </p:sp>
    </p:spTree>
    <p:extLst>
      <p:ext uri="{BB962C8B-B14F-4D97-AF65-F5344CB8AC3E}">
        <p14:creationId xmlns:p14="http://schemas.microsoft.com/office/powerpoint/2010/main" val="3362525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Shoulder Pads</a:t>
            </a:r>
          </a:p>
        </p:txBody>
      </p:sp>
      <p:sp>
        <p:nvSpPr>
          <p:cNvPr id="3" name="Content Placeholder 2"/>
          <p:cNvSpPr>
            <a:spLocks noGrp="1"/>
          </p:cNvSpPr>
          <p:nvPr>
            <p:ph idx="1"/>
          </p:nvPr>
        </p:nvSpPr>
        <p:spPr/>
        <p:txBody>
          <a:bodyPr/>
          <a:lstStyle/>
          <a:p>
            <a:r>
              <a:rPr lang="en-US" dirty="0"/>
              <a:t>When football first started, it was uncool to wear shoulder pads under your uniform. Players would make fun of the ones who padded themselves. </a:t>
            </a:r>
          </a:p>
          <a:p>
            <a:r>
              <a:rPr lang="en-US" dirty="0"/>
              <a:t>Shoulder pads did not become very popular until the 1950s. They wore leather pads. </a:t>
            </a:r>
          </a:p>
          <a:p>
            <a:r>
              <a:rPr lang="en-US" dirty="0"/>
              <a:t>In 1960, they invented the plastic shoulder pads. </a:t>
            </a:r>
          </a:p>
          <a:p>
            <a:r>
              <a:rPr lang="en-US" dirty="0"/>
              <a:t>In 2002, shoulder pads were made with synthetic fibers so that they were more comfortable and could breathe easier. </a:t>
            </a:r>
          </a:p>
          <a:p>
            <a:r>
              <a:rPr lang="en-US" dirty="0"/>
              <a:t>In Florida, they made shoulder pads with a temperature management system. The players go to the sidelines and have air pumped into their pads to help cool them off!  </a:t>
            </a:r>
          </a:p>
        </p:txBody>
      </p:sp>
      <p:sp>
        <p:nvSpPr>
          <p:cNvPr id="4" name="Rectangle 3"/>
          <p:cNvSpPr/>
          <p:nvPr/>
        </p:nvSpPr>
        <p:spPr>
          <a:xfrm>
            <a:off x="468573" y="5876466"/>
            <a:ext cx="6096000" cy="646331"/>
          </a:xfrm>
          <a:prstGeom prst="rect">
            <a:avLst/>
          </a:prstGeom>
        </p:spPr>
        <p:txBody>
          <a:bodyPr>
            <a:spAutoFit/>
          </a:bodyPr>
          <a:lstStyle/>
          <a:p>
            <a:r>
              <a:rPr lang="en-US" dirty="0">
                <a:hlinkClick r:id="rId2"/>
              </a:rPr>
              <a:t>http://www.livestrong.com/article/350519-the-history-of-football-equipment/</a:t>
            </a:r>
            <a:r>
              <a:rPr lang="en-US" dirty="0"/>
              <a:t> </a:t>
            </a:r>
          </a:p>
        </p:txBody>
      </p:sp>
    </p:spTree>
    <p:extLst>
      <p:ext uri="{BB962C8B-B14F-4D97-AF65-F5344CB8AC3E}">
        <p14:creationId xmlns:p14="http://schemas.microsoft.com/office/powerpoint/2010/main" val="1327467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t="-17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Ball </a:t>
            </a:r>
          </a:p>
        </p:txBody>
      </p:sp>
      <p:sp>
        <p:nvSpPr>
          <p:cNvPr id="3" name="Content Placeholder 2"/>
          <p:cNvSpPr>
            <a:spLocks noGrp="1"/>
          </p:cNvSpPr>
          <p:nvPr>
            <p:ph idx="1"/>
          </p:nvPr>
        </p:nvSpPr>
        <p:spPr>
          <a:xfrm>
            <a:off x="1380091" y="1898430"/>
            <a:ext cx="10058400" cy="4050792"/>
          </a:xfrm>
        </p:spPr>
        <p:txBody>
          <a:bodyPr>
            <a:normAutofit/>
          </a:bodyPr>
          <a:lstStyle/>
          <a:p>
            <a:r>
              <a:rPr lang="en-US" sz="3200" dirty="0"/>
              <a:t>The first ball was a pigs bladder. They were round and pretty durable. As time went on, they started covering the pig bladder with a leather covering. They stitched laces on the ball to keep the leather together. Today’s footballs still have those laces but they are not on there to keep the leather together. They were hard to air up, so their shape and size did change. This is where the football got its shape. </a:t>
            </a:r>
          </a:p>
        </p:txBody>
      </p:sp>
      <p:sp>
        <p:nvSpPr>
          <p:cNvPr id="4" name="Rectangle 3"/>
          <p:cNvSpPr/>
          <p:nvPr/>
        </p:nvSpPr>
        <p:spPr>
          <a:xfrm>
            <a:off x="577755" y="5876466"/>
            <a:ext cx="6096000" cy="646331"/>
          </a:xfrm>
          <a:prstGeom prst="rect">
            <a:avLst/>
          </a:prstGeom>
        </p:spPr>
        <p:txBody>
          <a:bodyPr>
            <a:spAutoFit/>
          </a:bodyPr>
          <a:lstStyle/>
          <a:p>
            <a:r>
              <a:rPr lang="en-US" dirty="0">
                <a:hlinkClick r:id="rId3"/>
              </a:rPr>
              <a:t>http://www.livescience.com/32808-nfl-football-spheroid-origins.html</a:t>
            </a:r>
            <a:r>
              <a:rPr lang="en-US" dirty="0"/>
              <a:t> </a:t>
            </a:r>
          </a:p>
        </p:txBody>
      </p:sp>
    </p:spTree>
    <p:extLst>
      <p:ext uri="{BB962C8B-B14F-4D97-AF65-F5344CB8AC3E}">
        <p14:creationId xmlns:p14="http://schemas.microsoft.com/office/powerpoint/2010/main" val="5227162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177</TotalTime>
  <Words>512</Words>
  <Application>Microsoft Office PowerPoint</Application>
  <PresentationFormat>Widescreen</PresentationFormat>
  <Paragraphs>33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Rockwell</vt:lpstr>
      <vt:lpstr>Rockwell Condensed</vt:lpstr>
      <vt:lpstr>Wingdings</vt:lpstr>
      <vt:lpstr>Wood Type</vt:lpstr>
      <vt:lpstr>Football</vt:lpstr>
      <vt:lpstr>Rugby Football </vt:lpstr>
      <vt:lpstr>Rugby Football </vt:lpstr>
      <vt:lpstr>The father of American Football</vt:lpstr>
      <vt:lpstr>Walter Camp </vt:lpstr>
      <vt:lpstr>Helmet </vt:lpstr>
      <vt:lpstr>PowerPoint Presentation</vt:lpstr>
      <vt:lpstr>Shoulder Pads</vt:lpstr>
      <vt:lpstr>The Ball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Football</dc:title>
  <dc:creator>Blankenship</dc:creator>
  <cp:lastModifiedBy>Blankenship</cp:lastModifiedBy>
  <cp:revision>82</cp:revision>
  <dcterms:created xsi:type="dcterms:W3CDTF">2017-05-30T14:46:13Z</dcterms:created>
  <dcterms:modified xsi:type="dcterms:W3CDTF">2017-07-31T22:57:12Z</dcterms:modified>
</cp:coreProperties>
</file>