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nkenship" initials="B" lastIdx="1" clrIdx="0">
    <p:extLst>
      <p:ext uri="{19B8F6BF-5375-455C-9EA6-DF929625EA0E}">
        <p15:presenceInfo xmlns:p15="http://schemas.microsoft.com/office/powerpoint/2012/main" userId="Blankensh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5-30T16:33:23.151"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7/31/2017</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7/31/2017</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7/31/2017</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7/31/2017</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7/31/2017</a:t>
            </a:fld>
            <a:endParaRPr lang="en-US" dirty="0"/>
          </a:p>
        </p:txBody>
      </p:sp>
      <p:sp>
        <p:nvSpPr>
          <p:cNvPr id="8" name="Footer Placeholder 7"/>
          <p:cNvSpPr>
            <a:spLocks noGrp="1"/>
          </p:cNvSpPr>
          <p:nvPr>
            <p:ph type="ftr" sz="quarter" idx="11"/>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7/31/2017</a:t>
            </a:fld>
            <a:endParaRPr lang="en-US" dirty="0"/>
          </a:p>
        </p:txBody>
      </p:sp>
      <p:sp>
        <p:nvSpPr>
          <p:cNvPr id="3" name="Footer Placeholder 2"/>
          <p:cNvSpPr>
            <a:spLocks noGrp="1"/>
          </p:cNvSpPr>
          <p:nvPr>
            <p:ph type="ftr" sz="quarter" idx="11"/>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7/31/2017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gfgolf.org/about-golf/histor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gfgolf.org/about-golf/histor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olfmatchapp.com/8-fun-facts-about-caddie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3" Type="http://schemas.openxmlformats.org/officeDocument/2006/relationships/hyperlink" Target="https://golfmatchapp.com/8-fun-facts-about-caddie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0104850">
            <a:off x="1674814" y="2645769"/>
            <a:ext cx="8915399" cy="2262781"/>
          </a:xfrm>
        </p:spPr>
        <p:txBody>
          <a:bodyPr>
            <a:normAutofit fontScale="90000"/>
          </a:bodyPr>
          <a:lstStyle/>
          <a:p>
            <a:pPr algn="ctr"/>
            <a:r>
              <a:rPr lang="en-US" sz="23900" b="1" dirty="0">
                <a:solidFill>
                  <a:schemeClr val="accent4">
                    <a:lumMod val="75000"/>
                  </a:schemeClr>
                </a:solidFill>
                <a:effectLst>
                  <a:outerShdw blurRad="38100" dist="38100" dir="2700000" algn="tl">
                    <a:srgbClr val="000000">
                      <a:alpha val="43137"/>
                    </a:srgbClr>
                  </a:outerShdw>
                </a:effectLst>
              </a:rPr>
              <a:t>Golf</a:t>
            </a:r>
            <a:r>
              <a:rPr lang="en-US" sz="16600" b="1" dirty="0">
                <a:solidFill>
                  <a:schemeClr val="accent5">
                    <a:lumMod val="75000"/>
                  </a:schemeClr>
                </a:solidFill>
                <a:effectLst>
                  <a:outerShdw blurRad="38100" dist="38100" dir="2700000" algn="tl">
                    <a:srgbClr val="000000">
                      <a:alpha val="43137"/>
                    </a:srgbClr>
                  </a:outerShdw>
                </a:effectLst>
              </a:rPr>
              <a:t> </a:t>
            </a:r>
          </a:p>
        </p:txBody>
      </p:sp>
      <p:pic>
        <p:nvPicPr>
          <p:cNvPr id="7" name="Picture 6"/>
          <p:cNvPicPr>
            <a:picLocks noChangeAspect="1"/>
          </p:cNvPicPr>
          <p:nvPr/>
        </p:nvPicPr>
        <p:blipFill>
          <a:blip r:embed="rId2">
            <a:duotone>
              <a:schemeClr val="accent4">
                <a:shade val="45000"/>
                <a:satMod val="135000"/>
              </a:schemeClr>
              <a:prstClr val="white"/>
            </a:duotone>
          </a:blip>
          <a:stretch>
            <a:fillRect/>
          </a:stretch>
        </p:blipFill>
        <p:spPr>
          <a:xfrm rot="615795">
            <a:off x="9286665" y="3998562"/>
            <a:ext cx="2730500" cy="2730500"/>
          </a:xfrm>
          <a:prstGeom prst="rect">
            <a:avLst/>
          </a:prstGeom>
        </p:spPr>
      </p:pic>
    </p:spTree>
    <p:extLst>
      <p:ext uri="{BB962C8B-B14F-4D97-AF65-F5344CB8AC3E}">
        <p14:creationId xmlns:p14="http://schemas.microsoft.com/office/powerpoint/2010/main" val="129485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pPr algn="ctr"/>
            <a:r>
              <a:rPr lang="en-US" b="1" dirty="0">
                <a:solidFill>
                  <a:schemeClr val="accent4">
                    <a:lumMod val="75000"/>
                  </a:schemeClr>
                </a:solidFill>
              </a:rPr>
              <a:t>Old as Time</a:t>
            </a:r>
          </a:p>
        </p:txBody>
      </p:sp>
      <p:sp>
        <p:nvSpPr>
          <p:cNvPr id="3" name="Content Placeholder 2"/>
          <p:cNvSpPr>
            <a:spLocks noGrp="1"/>
          </p:cNvSpPr>
          <p:nvPr>
            <p:ph idx="1"/>
          </p:nvPr>
        </p:nvSpPr>
        <p:spPr/>
        <p:txBody>
          <a:bodyPr>
            <a:normAutofit lnSpcReduction="10000"/>
          </a:bodyPr>
          <a:lstStyle/>
          <a:p>
            <a:pPr>
              <a:buClr>
                <a:schemeClr val="accent5">
                  <a:lumMod val="75000"/>
                </a:schemeClr>
              </a:buClr>
              <a:buFont typeface="Century Gothic" panose="020B0502020202020204" pitchFamily="34" charset="0"/>
              <a:buChar char="•"/>
            </a:pPr>
            <a:r>
              <a:rPr lang="en-US" sz="2400" dirty="0">
                <a:solidFill>
                  <a:schemeClr val="accent4">
                    <a:lumMod val="75000"/>
                  </a:schemeClr>
                </a:solidFill>
              </a:rPr>
              <a:t>Golf-like games have been around since 100 B.C.  The Romans used to play a game called Paganica. In this game, they would use a bent stick to hit a leather ball. </a:t>
            </a:r>
          </a:p>
          <a:p>
            <a:pPr>
              <a:buClr>
                <a:schemeClr val="accent5">
                  <a:lumMod val="75000"/>
                </a:schemeClr>
              </a:buClr>
              <a:buFont typeface="Century Gothic" panose="020B0502020202020204" pitchFamily="34" charset="0"/>
              <a:buChar char="•"/>
            </a:pPr>
            <a:r>
              <a:rPr lang="en-US" sz="2400" dirty="0">
                <a:solidFill>
                  <a:schemeClr val="accent4">
                    <a:lumMod val="75000"/>
                  </a:schemeClr>
                </a:solidFill>
              </a:rPr>
              <a:t>In China during 960 B.C.-1279B.C., they played a similar game called Chuiw’an. In this game, they used 10 different clubs, holes with flags, and wooden balls that are of different sizes. It was pretty close to the golf we play today. </a:t>
            </a:r>
          </a:p>
          <a:p>
            <a:pPr>
              <a:buClr>
                <a:schemeClr val="accent5">
                  <a:lumMod val="75000"/>
                </a:schemeClr>
              </a:buClr>
              <a:buFont typeface="Century Gothic" panose="020B0502020202020204" pitchFamily="34" charset="0"/>
              <a:buChar char="•"/>
            </a:pPr>
            <a:r>
              <a:rPr lang="en-US" sz="2400" dirty="0">
                <a:solidFill>
                  <a:schemeClr val="accent4">
                    <a:lumMod val="75000"/>
                  </a:schemeClr>
                </a:solidFill>
              </a:rPr>
              <a:t>The modern rules came from Scotland in the 15</a:t>
            </a:r>
            <a:r>
              <a:rPr lang="en-US" sz="2400" baseline="30000" dirty="0">
                <a:solidFill>
                  <a:schemeClr val="accent4">
                    <a:lumMod val="75000"/>
                  </a:schemeClr>
                </a:solidFill>
              </a:rPr>
              <a:t>th</a:t>
            </a:r>
            <a:r>
              <a:rPr lang="en-US" sz="2400" dirty="0">
                <a:solidFill>
                  <a:schemeClr val="accent4">
                    <a:lumMod val="75000"/>
                  </a:schemeClr>
                </a:solidFill>
              </a:rPr>
              <a:t> Century. </a:t>
            </a:r>
          </a:p>
          <a:p>
            <a:pPr marL="0" indent="0">
              <a:buNone/>
            </a:pPr>
            <a:endParaRPr lang="en-US" dirty="0">
              <a:solidFill>
                <a:schemeClr val="accent4">
                  <a:lumMod val="75000"/>
                </a:schemeClr>
              </a:solidFill>
            </a:endParaRPr>
          </a:p>
        </p:txBody>
      </p:sp>
      <p:pic>
        <p:nvPicPr>
          <p:cNvPr id="4" name="Picture 3"/>
          <p:cNvPicPr>
            <a:picLocks noChangeAspect="1"/>
          </p:cNvPicPr>
          <p:nvPr/>
        </p:nvPicPr>
        <p:blipFill>
          <a:blip r:embed="rId2"/>
          <a:stretch>
            <a:fillRect/>
          </a:stretch>
        </p:blipFill>
        <p:spPr>
          <a:xfrm>
            <a:off x="9716762" y="4378011"/>
            <a:ext cx="2475238" cy="2479989"/>
          </a:xfrm>
          <a:prstGeom prst="rect">
            <a:avLst/>
          </a:prstGeom>
        </p:spPr>
      </p:pic>
      <p:sp>
        <p:nvSpPr>
          <p:cNvPr id="5" name="Rectangle 4"/>
          <p:cNvSpPr/>
          <p:nvPr/>
        </p:nvSpPr>
        <p:spPr>
          <a:xfrm>
            <a:off x="107603" y="6381234"/>
            <a:ext cx="5027338" cy="369332"/>
          </a:xfrm>
          <a:prstGeom prst="rect">
            <a:avLst/>
          </a:prstGeom>
        </p:spPr>
        <p:txBody>
          <a:bodyPr wrap="none">
            <a:spAutoFit/>
          </a:bodyPr>
          <a:lstStyle/>
          <a:p>
            <a:r>
              <a:rPr lang="en-US" dirty="0">
                <a:hlinkClick r:id="rId3"/>
              </a:rPr>
              <a:t>https://www.igfgolf.org/about-golf/history/</a:t>
            </a:r>
            <a:r>
              <a:rPr lang="en-US" dirty="0"/>
              <a:t> </a:t>
            </a:r>
          </a:p>
        </p:txBody>
      </p:sp>
    </p:spTree>
    <p:extLst>
      <p:ext uri="{BB962C8B-B14F-4D97-AF65-F5344CB8AC3E}">
        <p14:creationId xmlns:p14="http://schemas.microsoft.com/office/powerpoint/2010/main" val="3271631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1" y="152400"/>
            <a:ext cx="9409112" cy="1752600"/>
          </a:xfrm>
        </p:spPr>
        <p:txBody>
          <a:bodyPr>
            <a:normAutofit/>
          </a:bodyPr>
          <a:lstStyle/>
          <a:p>
            <a:pPr algn="ctr"/>
            <a:r>
              <a:rPr lang="en-US" sz="4400" b="1" dirty="0">
                <a:solidFill>
                  <a:schemeClr val="accent4">
                    <a:lumMod val="75000"/>
                  </a:schemeClr>
                </a:solidFill>
              </a:rPr>
              <a:t>Work Hard, Play Hard or Things Get Banned!</a:t>
            </a:r>
          </a:p>
        </p:txBody>
      </p:sp>
      <p:sp>
        <p:nvSpPr>
          <p:cNvPr id="3" name="Content Placeholder 2"/>
          <p:cNvSpPr>
            <a:spLocks noGrp="1"/>
          </p:cNvSpPr>
          <p:nvPr>
            <p:ph idx="1"/>
          </p:nvPr>
        </p:nvSpPr>
        <p:spPr/>
        <p:txBody>
          <a:bodyPr>
            <a:normAutofit lnSpcReduction="10000"/>
          </a:bodyPr>
          <a:lstStyle/>
          <a:p>
            <a:pPr>
              <a:buClr>
                <a:schemeClr val="accent5">
                  <a:lumMod val="75000"/>
                </a:schemeClr>
              </a:buClr>
              <a:buFont typeface="Arial" panose="020B0604020202020204" pitchFamily="34" charset="0"/>
              <a:buChar char="•"/>
            </a:pPr>
            <a:r>
              <a:rPr lang="en-US" sz="3200" dirty="0">
                <a:solidFill>
                  <a:schemeClr val="accent4">
                    <a:lumMod val="75000"/>
                  </a:schemeClr>
                </a:solidFill>
              </a:rPr>
              <a:t>In 1457 B.C., the Scottish Parliament had to ban the game of golf because it was interfering with archery practice. This was not the only sport that was banned at this time. They also banned soccer. King James IV decided to get rid of the ban when he got involved in playing. The ban only lasted two years.  </a:t>
            </a:r>
          </a:p>
        </p:txBody>
      </p:sp>
      <p:pic>
        <p:nvPicPr>
          <p:cNvPr id="4" name="Picture 3"/>
          <p:cNvPicPr>
            <a:picLocks noChangeAspect="1"/>
          </p:cNvPicPr>
          <p:nvPr/>
        </p:nvPicPr>
        <p:blipFill>
          <a:blip r:embed="rId2"/>
          <a:stretch>
            <a:fillRect/>
          </a:stretch>
        </p:blipFill>
        <p:spPr>
          <a:xfrm>
            <a:off x="10604639" y="5009522"/>
            <a:ext cx="1799945" cy="1803400"/>
          </a:xfrm>
          <a:prstGeom prst="rect">
            <a:avLst/>
          </a:prstGeom>
        </p:spPr>
      </p:pic>
      <p:sp>
        <p:nvSpPr>
          <p:cNvPr id="5" name="Rectangle 4"/>
          <p:cNvSpPr/>
          <p:nvPr/>
        </p:nvSpPr>
        <p:spPr>
          <a:xfrm>
            <a:off x="210791" y="6317734"/>
            <a:ext cx="5027338" cy="369332"/>
          </a:xfrm>
          <a:prstGeom prst="rect">
            <a:avLst/>
          </a:prstGeom>
        </p:spPr>
        <p:txBody>
          <a:bodyPr wrap="none">
            <a:spAutoFit/>
          </a:bodyPr>
          <a:lstStyle/>
          <a:p>
            <a:r>
              <a:rPr lang="en-US" dirty="0">
                <a:hlinkClick r:id="rId3"/>
              </a:rPr>
              <a:t>https://www.igfgolf.org/about-golf/history/</a:t>
            </a:r>
            <a:r>
              <a:rPr lang="en-US" dirty="0"/>
              <a:t> </a:t>
            </a:r>
          </a:p>
        </p:txBody>
      </p:sp>
    </p:spTree>
    <p:extLst>
      <p:ext uri="{BB962C8B-B14F-4D97-AF65-F5344CB8AC3E}">
        <p14:creationId xmlns:p14="http://schemas.microsoft.com/office/powerpoint/2010/main" val="3008856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rrow: Left 13"/>
          <p:cNvSpPr/>
          <p:nvPr/>
        </p:nvSpPr>
        <p:spPr>
          <a:xfrm>
            <a:off x="4677230" y="5342394"/>
            <a:ext cx="3944256" cy="1130283"/>
          </a:xfrm>
          <a:prstGeom prst="leftArrow">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ctr"/>
            <a:r>
              <a:rPr lang="en-US" sz="6000" b="1" dirty="0"/>
              <a:t>Caddies</a:t>
            </a:r>
          </a:p>
        </p:txBody>
      </p:sp>
      <p:sp>
        <p:nvSpPr>
          <p:cNvPr id="3" name="Content Placeholder 2"/>
          <p:cNvSpPr>
            <a:spLocks noGrp="1"/>
          </p:cNvSpPr>
          <p:nvPr>
            <p:ph idx="1"/>
          </p:nvPr>
        </p:nvSpPr>
        <p:spPr/>
        <p:txBody>
          <a:bodyPr>
            <a:normAutofit/>
          </a:bodyPr>
          <a:lstStyle/>
          <a:p>
            <a:pPr>
              <a:buClr>
                <a:schemeClr val="accent4">
                  <a:lumMod val="75000"/>
                </a:schemeClr>
              </a:buClr>
              <a:buFont typeface="Arial" panose="020B0604020202020204" pitchFamily="34" charset="0"/>
              <a:buChar char="•"/>
            </a:pPr>
            <a:r>
              <a:rPr lang="en-US" sz="4000" dirty="0"/>
              <a:t>The name caddie comes from Mary, Queen of Scots, in the 16</a:t>
            </a:r>
            <a:r>
              <a:rPr lang="en-US" sz="4000" baseline="30000" dirty="0"/>
              <a:t>th</a:t>
            </a:r>
            <a:r>
              <a:rPr lang="en-US" sz="4000" dirty="0"/>
              <a:t> Century. </a:t>
            </a:r>
          </a:p>
          <a:p>
            <a:pPr>
              <a:buClr>
                <a:schemeClr val="accent4">
                  <a:lumMod val="75000"/>
                </a:schemeClr>
              </a:buClr>
              <a:buFont typeface="Arial" panose="020B0604020202020204" pitchFamily="34" charset="0"/>
              <a:buChar char="•"/>
            </a:pPr>
            <a:r>
              <a:rPr lang="en-US" sz="4000" dirty="0"/>
              <a:t>Only royalty had caddies. </a:t>
            </a:r>
          </a:p>
        </p:txBody>
      </p:sp>
      <p:pic>
        <p:nvPicPr>
          <p:cNvPr id="4" name="Picture 3"/>
          <p:cNvPicPr>
            <a:picLocks noChangeAspect="1"/>
          </p:cNvPicPr>
          <p:nvPr/>
        </p:nvPicPr>
        <p:blipFill>
          <a:blip r:embed="rId2"/>
          <a:stretch>
            <a:fillRect/>
          </a:stretch>
        </p:blipFill>
        <p:spPr>
          <a:xfrm>
            <a:off x="1393276" y="4800600"/>
            <a:ext cx="3006368" cy="1914054"/>
          </a:xfrm>
          <a:prstGeom prst="rect">
            <a:avLst/>
          </a:prstGeom>
          <a:effectLst>
            <a:outerShdw dist="50800" dir="5400000" algn="ctr" rotWithShape="0">
              <a:srgbClr val="000000">
                <a:alpha val="0"/>
              </a:srgbClr>
            </a:outerShdw>
          </a:effectLst>
        </p:spPr>
      </p:pic>
      <p:sp>
        <p:nvSpPr>
          <p:cNvPr id="13" name="TextBox 12"/>
          <p:cNvSpPr txBox="1"/>
          <p:nvPr/>
        </p:nvSpPr>
        <p:spPr>
          <a:xfrm>
            <a:off x="5045529" y="5584371"/>
            <a:ext cx="3575957" cy="646331"/>
          </a:xfrm>
          <a:prstGeom prst="rect">
            <a:avLst/>
          </a:prstGeom>
          <a:noFill/>
        </p:spPr>
        <p:txBody>
          <a:bodyPr wrap="square" rtlCol="0">
            <a:spAutoFit/>
          </a:bodyPr>
          <a:lstStyle/>
          <a:p>
            <a:r>
              <a:rPr lang="en-US" dirty="0"/>
              <a:t>The caddie carries the clubs for the golfer. </a:t>
            </a:r>
          </a:p>
        </p:txBody>
      </p:sp>
      <p:sp>
        <p:nvSpPr>
          <p:cNvPr id="7" name="Rectangle 6">
            <a:extLst>
              <a:ext uri="{FF2B5EF4-FFF2-40B4-BE49-F238E27FC236}">
                <a16:creationId xmlns:a16="http://schemas.microsoft.com/office/drawing/2014/main" id="{DB0D1558-FC6D-45D4-AC48-9632355F5451}"/>
              </a:ext>
            </a:extLst>
          </p:cNvPr>
          <p:cNvSpPr/>
          <p:nvPr/>
        </p:nvSpPr>
        <p:spPr>
          <a:xfrm>
            <a:off x="6833507" y="6230702"/>
            <a:ext cx="6096000" cy="646331"/>
          </a:xfrm>
          <a:prstGeom prst="rect">
            <a:avLst/>
          </a:prstGeom>
        </p:spPr>
        <p:txBody>
          <a:bodyPr>
            <a:spAutoFit/>
          </a:bodyPr>
          <a:lstStyle/>
          <a:p>
            <a:r>
              <a:rPr lang="en-US" dirty="0">
                <a:hlinkClick r:id="rId3"/>
              </a:rPr>
              <a:t>https://golfmatchapp.com/8-fun-facts-about-caddies</a:t>
            </a:r>
            <a:r>
              <a:rPr lang="en-US" dirty="0"/>
              <a:t> </a:t>
            </a:r>
          </a:p>
        </p:txBody>
      </p:sp>
    </p:spTree>
    <p:extLst>
      <p:ext uri="{BB962C8B-B14F-4D97-AF65-F5344CB8AC3E}">
        <p14:creationId xmlns:p14="http://schemas.microsoft.com/office/powerpoint/2010/main" val="1855162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t>Caddies Make a Sweet Penny!</a:t>
            </a:r>
          </a:p>
        </p:txBody>
      </p:sp>
      <p:sp>
        <p:nvSpPr>
          <p:cNvPr id="3" name="Content Placeholder 2"/>
          <p:cNvSpPr>
            <a:spLocks noGrp="1"/>
          </p:cNvSpPr>
          <p:nvPr>
            <p:ph idx="1"/>
          </p:nvPr>
        </p:nvSpPr>
        <p:spPr>
          <a:xfrm>
            <a:off x="2589212" y="1625600"/>
            <a:ext cx="8915400" cy="3777622"/>
          </a:xfrm>
        </p:spPr>
        <p:txBody>
          <a:bodyPr>
            <a:normAutofit/>
          </a:bodyPr>
          <a:lstStyle/>
          <a:p>
            <a:pPr>
              <a:buClr>
                <a:schemeClr val="accent4">
                  <a:lumMod val="75000"/>
                </a:schemeClr>
              </a:buClr>
              <a:buFont typeface="Arial" panose="020B0604020202020204" pitchFamily="34" charset="0"/>
              <a:buChar char="•"/>
            </a:pPr>
            <a:r>
              <a:rPr lang="en-US" sz="2800" dirty="0"/>
              <a:t>PGA tour caddies can make anywhere from $1,000-$1,500 per week! </a:t>
            </a:r>
          </a:p>
          <a:p>
            <a:pPr>
              <a:buClr>
                <a:schemeClr val="accent4">
                  <a:lumMod val="75000"/>
                </a:schemeClr>
              </a:buClr>
              <a:buFont typeface="Arial" panose="020B0604020202020204" pitchFamily="34" charset="0"/>
              <a:buChar char="•"/>
            </a:pPr>
            <a:r>
              <a:rPr lang="en-US" sz="2800" dirty="0"/>
              <a:t>They also make a percentage of what the golfer wins. </a:t>
            </a:r>
          </a:p>
        </p:txBody>
      </p:sp>
      <p:pic>
        <p:nvPicPr>
          <p:cNvPr id="5" name="Picture 4"/>
          <p:cNvPicPr>
            <a:picLocks noChangeAspect="1"/>
          </p:cNvPicPr>
          <p:nvPr/>
        </p:nvPicPr>
        <p:blipFill>
          <a:blip r:embed="rId2"/>
          <a:stretch>
            <a:fillRect/>
          </a:stretch>
        </p:blipFill>
        <p:spPr>
          <a:xfrm>
            <a:off x="6794500" y="4379125"/>
            <a:ext cx="3554412" cy="2262975"/>
          </a:xfrm>
          <a:prstGeom prst="rect">
            <a:avLst/>
          </a:prstGeom>
          <a:effectLst>
            <a:outerShdw dist="50800" dir="5400000" algn="ctr" rotWithShape="0">
              <a:srgbClr val="000000">
                <a:alpha val="0"/>
              </a:srgbClr>
            </a:outerShdw>
          </a:effectLst>
        </p:spPr>
      </p:pic>
      <p:sp>
        <p:nvSpPr>
          <p:cNvPr id="4" name="Rectangle 3"/>
          <p:cNvSpPr/>
          <p:nvPr/>
        </p:nvSpPr>
        <p:spPr>
          <a:xfrm>
            <a:off x="304800" y="6139822"/>
            <a:ext cx="6096000" cy="646331"/>
          </a:xfrm>
          <a:prstGeom prst="rect">
            <a:avLst/>
          </a:prstGeom>
        </p:spPr>
        <p:txBody>
          <a:bodyPr>
            <a:spAutoFit/>
          </a:bodyPr>
          <a:lstStyle/>
          <a:p>
            <a:r>
              <a:rPr lang="en-US" dirty="0">
                <a:hlinkClick r:id="rId3"/>
              </a:rPr>
              <a:t>https://golfmatchapp.com/8-fun-facts-about-caddies</a:t>
            </a:r>
            <a:r>
              <a:rPr lang="en-US" dirty="0"/>
              <a:t> </a:t>
            </a:r>
          </a:p>
        </p:txBody>
      </p:sp>
      <p:sp>
        <p:nvSpPr>
          <p:cNvPr id="6" name="Thought Bubble: Cloud 5">
            <a:extLst>
              <a:ext uri="{FF2B5EF4-FFF2-40B4-BE49-F238E27FC236}">
                <a16:creationId xmlns:a16="http://schemas.microsoft.com/office/drawing/2014/main" id="{A4E7DC18-CAE1-4B16-8040-6E6B661FA9A7}"/>
              </a:ext>
            </a:extLst>
          </p:cNvPr>
          <p:cNvSpPr/>
          <p:nvPr/>
        </p:nvSpPr>
        <p:spPr>
          <a:xfrm>
            <a:off x="8693944" y="3514411"/>
            <a:ext cx="2259012" cy="1016000"/>
          </a:xfrm>
          <a:prstGeom prst="cloudCallou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bg1"/>
              </a:solidFill>
            </a:endParaRPr>
          </a:p>
        </p:txBody>
      </p:sp>
      <p:pic>
        <p:nvPicPr>
          <p:cNvPr id="8" name="Picture 7">
            <a:extLst>
              <a:ext uri="{FF2B5EF4-FFF2-40B4-BE49-F238E27FC236}">
                <a16:creationId xmlns:a16="http://schemas.microsoft.com/office/drawing/2014/main" id="{3C9D86E0-EBFA-4358-B909-946F7034575F}"/>
              </a:ext>
            </a:extLst>
          </p:cNvPr>
          <p:cNvPicPr>
            <a:picLocks noChangeAspect="1"/>
          </p:cNvPicPr>
          <p:nvPr/>
        </p:nvPicPr>
        <p:blipFill>
          <a:blip r:embed="rId4"/>
          <a:stretch>
            <a:fillRect/>
          </a:stretch>
        </p:blipFill>
        <p:spPr>
          <a:xfrm>
            <a:off x="9597379" y="3575162"/>
            <a:ext cx="452141" cy="894498"/>
          </a:xfrm>
          <a:prstGeom prst="rect">
            <a:avLst/>
          </a:prstGeom>
        </p:spPr>
      </p:pic>
    </p:spTree>
    <p:extLst>
      <p:ext uri="{BB962C8B-B14F-4D97-AF65-F5344CB8AC3E}">
        <p14:creationId xmlns:p14="http://schemas.microsoft.com/office/powerpoint/2010/main" val="296613267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247</TotalTime>
  <Words>282</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Wisp</vt:lpstr>
      <vt:lpstr>Golf </vt:lpstr>
      <vt:lpstr>Old as Time</vt:lpstr>
      <vt:lpstr>Work Hard, Play Hard or Things Get Banned!</vt:lpstr>
      <vt:lpstr>Caddies</vt:lpstr>
      <vt:lpstr>Caddies Make a Sweet Penny!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Golf</dc:title>
  <dc:creator>Blankenship</dc:creator>
  <cp:lastModifiedBy>Blankenship</cp:lastModifiedBy>
  <cp:revision>61</cp:revision>
  <dcterms:created xsi:type="dcterms:W3CDTF">2017-05-30T17:49:41Z</dcterms:created>
  <dcterms:modified xsi:type="dcterms:W3CDTF">2017-07-31T22:35:18Z</dcterms:modified>
</cp:coreProperties>
</file>